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662" r:id="rId3"/>
  </p:sldMasterIdLst>
  <p:notesMasterIdLst>
    <p:notesMasterId r:id="rId22"/>
  </p:notesMasterIdLst>
  <p:sldIdLst>
    <p:sldId id="289" r:id="rId4"/>
    <p:sldId id="290" r:id="rId5"/>
    <p:sldId id="291" r:id="rId6"/>
    <p:sldId id="292" r:id="rId7"/>
    <p:sldId id="293" r:id="rId8"/>
    <p:sldId id="294" r:id="rId9"/>
    <p:sldId id="295" r:id="rId10"/>
    <p:sldId id="297" r:id="rId11"/>
    <p:sldId id="298" r:id="rId12"/>
    <p:sldId id="299" r:id="rId13"/>
    <p:sldId id="296" r:id="rId14"/>
    <p:sldId id="301" r:id="rId15"/>
    <p:sldId id="303" r:id="rId16"/>
    <p:sldId id="304" r:id="rId17"/>
    <p:sldId id="305" r:id="rId18"/>
    <p:sldId id="306" r:id="rId19"/>
    <p:sldId id="307" r:id="rId20"/>
    <p:sldId id="274" r:id="rId21"/>
  </p:sldIdLst>
  <p:sldSz cx="9144000" cy="5143500" type="screen16x9"/>
  <p:notesSz cx="6858000" cy="9144000"/>
  <p:custDataLst>
    <p:tags r:id="rId23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09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91B"/>
    <a:srgbClr val="CD1D21"/>
    <a:srgbClr val="21B4D1"/>
    <a:srgbClr val="64B4F0"/>
    <a:srgbClr val="3CC5E0"/>
    <a:srgbClr val="0D7EC5"/>
    <a:srgbClr val="A1CCE6"/>
    <a:srgbClr val="67C8DB"/>
    <a:srgbClr val="3BDDE0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81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541" y="547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tags" Target="../tags/tag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5151542" y="2258035"/>
            <a:ext cx="3821889" cy="11772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1700" b="1" dirty="0">
                <a:solidFill>
                  <a:srgbClr val="0070C0"/>
                </a:solidFill>
                <a:latin typeface="Aptos"/>
              </a:rPr>
              <a:t>SALUD VIAL LABORAL</a:t>
            </a:r>
          </a:p>
          <a:p>
            <a:pPr>
              <a:spcAft>
                <a:spcPts val="300"/>
              </a:spcAft>
            </a:pPr>
            <a:r>
              <a:rPr lang="es-ES" sz="1700" b="1" dirty="0">
                <a:solidFill>
                  <a:srgbClr val="0070C0"/>
                </a:solidFill>
                <a:latin typeface="Aptos"/>
              </a:rPr>
              <a:t>Salud vial laboral: oportunidades para impulsar desplazamientos seguros</a:t>
            </a:r>
            <a:endParaRPr sz="1200" b="0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5934208" y="3911850"/>
            <a:ext cx="3023153" cy="4924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sz="1400" i="1" dirty="0">
                <a:solidFill>
                  <a:srgbClr val="23B2D2"/>
                </a:solidFill>
                <a:latin typeface="Calibri"/>
              </a:rPr>
              <a:t>Dr. J. Ignacio Lijarcio Cárcel</a:t>
            </a:r>
            <a:endParaRPr lang="es-ES" sz="1050" i="1" dirty="0">
              <a:solidFill>
                <a:srgbClr val="0769B1"/>
              </a:solidFill>
              <a:latin typeface="Arial Narrow" panose="020B0606020202030204" pitchFamily="34" charset="0"/>
            </a:endParaRPr>
          </a:p>
          <a:p>
            <a:pPr algn="r"/>
            <a:r>
              <a:rPr sz="1200" dirty="0">
                <a:solidFill>
                  <a:srgbClr val="5B5B5B"/>
                </a:solidFill>
                <a:latin typeface="Calibri"/>
              </a:rPr>
              <a:t>Presidente y Director General de FESVIAL</a:t>
            </a: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626946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5583143" y="3651677"/>
            <a:ext cx="30684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486400" y="4370832"/>
            <a:ext cx="288036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/>
            <a:r>
              <a:rPr sz="670">
                <a:solidFill>
                  <a:srgbClr val="5A5A5A"/>
                </a:solidFill>
                <a:latin typeface="Aptos"/>
              </a:rPr>
              <a:t>PREVENCIA 2026 · Barcelona · 16 de junio de 2026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>
                <a:solidFill>
                  <a:srgbClr val="5A5A5A"/>
                </a:solidFill>
                <a:latin typeface="Aptos"/>
              </a:rPr>
              <a:t>RUTA DE LA PONENCIA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Estructura de la intervención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6459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50" b="0">
                <a:solidFill>
                  <a:srgbClr val="5A5A5A"/>
                </a:solidFill>
                <a:latin typeface="Aptos"/>
              </a:rPr>
              <a:t>Fuente: Elaboración propia a partir de documentos PREVENCIA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585" y="1204722"/>
            <a:ext cx="7955279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373737"/>
                </a:solidFill>
                <a:latin typeface="Aptos"/>
              </a:rPr>
              <a:t>Una propuesta en cinco movimientos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8577" y="1863090"/>
            <a:ext cx="1536192" cy="1417320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Aptos"/>
              </a:rPr>
              <a:t>Cifras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Magnitud de la siniestralidad vial y laboral.</a:t>
            </a:r>
          </a:p>
        </p:txBody>
      </p:sp>
      <p:sp>
        <p:nvSpPr>
          <p:cNvPr id="8" name="Oval 7"/>
          <p:cNvSpPr/>
          <p:nvPr/>
        </p:nvSpPr>
        <p:spPr>
          <a:xfrm>
            <a:off x="938928" y="1607058"/>
            <a:ext cx="457200" cy="4572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81929" y="1863090"/>
            <a:ext cx="1536192" cy="1417320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70AD47"/>
                </a:solidFill>
                <a:latin typeface="Aptos"/>
              </a:rPr>
              <a:t>Invertir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Productividad, competitividad y protección social.</a:t>
            </a:r>
          </a:p>
        </p:txBody>
      </p:sp>
      <p:sp>
        <p:nvSpPr>
          <p:cNvPr id="10" name="Oval 9"/>
          <p:cNvSpPr/>
          <p:nvPr/>
        </p:nvSpPr>
        <p:spPr>
          <a:xfrm>
            <a:off x="2612281" y="1607058"/>
            <a:ext cx="457200" cy="457200"/>
          </a:xfrm>
          <a:prstGeom prst="ellipse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55281" y="1863090"/>
            <a:ext cx="1536192" cy="1417320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F79646"/>
                </a:solidFill>
                <a:latin typeface="Aptos"/>
              </a:rPr>
              <a:t>Medir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Indicador de Movilidad Segura Laboral.</a:t>
            </a:r>
          </a:p>
        </p:txBody>
      </p:sp>
      <p:sp>
        <p:nvSpPr>
          <p:cNvPr id="12" name="Oval 11"/>
          <p:cNvSpPr/>
          <p:nvPr/>
        </p:nvSpPr>
        <p:spPr>
          <a:xfrm>
            <a:off x="4285633" y="1607058"/>
            <a:ext cx="457200" cy="457200"/>
          </a:xfrm>
          <a:prstGeom prst="ellipse">
            <a:avLst/>
          </a:prstGeom>
          <a:solidFill>
            <a:srgbClr val="F79646"/>
          </a:solidFill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28632" y="1863090"/>
            <a:ext cx="1536192" cy="1417320"/>
          </a:xfrm>
          <a:prstGeom prst="roundRect">
            <a:avLst/>
          </a:prstGeom>
          <a:solidFill>
            <a:srgbClr val="FFEBEB"/>
          </a:solidFill>
          <a:ln w="1397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C00000"/>
                </a:solidFill>
                <a:latin typeface="Aptos"/>
              </a:rPr>
              <a:t>Estrategia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Dónde aparece en la IV EISST.</a:t>
            </a:r>
          </a:p>
        </p:txBody>
      </p:sp>
      <p:sp>
        <p:nvSpPr>
          <p:cNvPr id="14" name="Oval 13"/>
          <p:cNvSpPr/>
          <p:nvPr/>
        </p:nvSpPr>
        <p:spPr>
          <a:xfrm>
            <a:off x="5958984" y="1607058"/>
            <a:ext cx="457200" cy="457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01984" y="1863090"/>
            <a:ext cx="1536192" cy="1417320"/>
          </a:xfrm>
          <a:prstGeom prst="roundRect">
            <a:avLst/>
          </a:prstGeom>
          <a:solidFill>
            <a:srgbClr val="EEFAFF"/>
          </a:solidFill>
          <a:ln w="13970">
            <a:solidFill>
              <a:srgbClr val="0053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005385"/>
                </a:solidFill>
                <a:latin typeface="Aptos"/>
              </a:rPr>
              <a:t>Carta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Propuesta iberoamericana empresarial.</a:t>
            </a:r>
          </a:p>
        </p:txBody>
      </p:sp>
      <p:sp>
        <p:nvSpPr>
          <p:cNvPr id="16" name="Oval 15"/>
          <p:cNvSpPr/>
          <p:nvPr/>
        </p:nvSpPr>
        <p:spPr>
          <a:xfrm>
            <a:off x="7632336" y="1607058"/>
            <a:ext cx="457200" cy="457200"/>
          </a:xfrm>
          <a:prstGeom prst="ellipse">
            <a:avLst/>
          </a:prstGeom>
          <a:solidFill>
            <a:srgbClr val="005385"/>
          </a:solidFill>
          <a:ln>
            <a:solidFill>
              <a:srgbClr val="0053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1876AE14-D520-7C21-D6CB-AD26B266A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710" y="204530"/>
            <a:ext cx="603556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TESIS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Seguridad vial laboral: inversión estratégica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8675576" cy="14465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700" b="0">
                <a:solidFill>
                  <a:srgbClr val="5A5A5A"/>
                </a:solidFill>
                <a:latin typeface="Aptos"/>
              </a:rPr>
              <a:t>Fuente: Elaboración propia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1078992"/>
            <a:ext cx="7223760" cy="960120"/>
          </a:xfrm>
          <a:prstGeom prst="roundRect">
            <a:avLst/>
          </a:prstGeom>
          <a:solidFill>
            <a:srgbClr val="EEFAFF"/>
          </a:solidFill>
          <a:ln w="1524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005385"/>
                </a:solidFill>
                <a:latin typeface="Aptos"/>
              </a:rPr>
              <a:t>“Invertir en seguridad vial laboral no es un gasto: es proteger vidas, capacidad productiva y confianza.”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51559" y="2423160"/>
            <a:ext cx="300887" cy="228600"/>
          </a:xfrm>
          <a:prstGeom prst="roundRect">
            <a:avLst/>
          </a:prstGeom>
          <a:solidFill>
            <a:srgbClr val="EBF7E2"/>
          </a:solidFill>
          <a:ln w="1016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70AD47"/>
                </a:solidFill>
                <a:latin typeface="Aptos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414016"/>
            <a:ext cx="742188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dirty="0">
                <a:solidFill>
                  <a:srgbClr val="373737"/>
                </a:solidFill>
                <a:latin typeface="Aptos"/>
              </a:rPr>
              <a:t>Salvar </a:t>
            </a:r>
            <a:r>
              <a:rPr sz="1400" b="0" dirty="0" err="1">
                <a:solidFill>
                  <a:srgbClr val="373737"/>
                </a:solidFill>
                <a:latin typeface="Aptos"/>
              </a:rPr>
              <a:t>vidas</a:t>
            </a:r>
            <a:r>
              <a:rPr sz="14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373737"/>
                </a:solidFill>
                <a:latin typeface="Aptos"/>
              </a:rPr>
              <a:t>sigue</a:t>
            </a:r>
            <a:r>
              <a:rPr sz="14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373737"/>
                </a:solidFill>
                <a:latin typeface="Aptos"/>
              </a:rPr>
              <a:t>siendo</a:t>
            </a:r>
            <a:r>
              <a:rPr sz="14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373737"/>
                </a:solidFill>
                <a:latin typeface="Aptos"/>
              </a:rPr>
              <a:t>el</a:t>
            </a:r>
            <a:r>
              <a:rPr sz="14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373737"/>
                </a:solidFill>
                <a:latin typeface="Aptos"/>
              </a:rPr>
              <a:t>fundamento</a:t>
            </a:r>
            <a:r>
              <a:rPr sz="14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373737"/>
                </a:solidFill>
                <a:latin typeface="Aptos"/>
              </a:rPr>
              <a:t>ético</a:t>
            </a:r>
            <a:r>
              <a:rPr sz="1400" b="0" dirty="0">
                <a:solidFill>
                  <a:srgbClr val="373737"/>
                </a:solidFill>
                <a:latin typeface="Aptos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51559" y="2816352"/>
            <a:ext cx="300887" cy="228600"/>
          </a:xfrm>
          <a:prstGeom prst="roundRect">
            <a:avLst/>
          </a:prstGeom>
          <a:solidFill>
            <a:srgbClr val="EBF7E2"/>
          </a:solidFill>
          <a:ln w="1016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70AD47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807208"/>
            <a:ext cx="742188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Pero la inversión se acelera cuando también se entiende como productividad y competitividad.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1559" y="3209544"/>
            <a:ext cx="300887" cy="228600"/>
          </a:xfrm>
          <a:prstGeom prst="roundRect">
            <a:avLst/>
          </a:prstGeom>
          <a:solidFill>
            <a:srgbClr val="EBF7E2"/>
          </a:solidFill>
          <a:ln w="1016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70AD47"/>
                </a:solidFill>
                <a:latin typeface="Aptos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200400"/>
            <a:ext cx="742188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La empresa gestiona exposición, flotas, rutas, tiempos, fatiga, incentivos y subcontratación.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51559" y="3602736"/>
            <a:ext cx="300887" cy="228600"/>
          </a:xfrm>
          <a:prstGeom prst="roundRect">
            <a:avLst/>
          </a:prstGeom>
          <a:solidFill>
            <a:srgbClr val="EBF7E2"/>
          </a:solidFill>
          <a:ln w="1016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70AD47"/>
                </a:solidFill>
                <a:latin typeface="Aptos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3593592"/>
            <a:ext cx="742188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La seguridad vial laboral conecta prevención, seguridad social, logística y sostenibilidad.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D5F59C0-A3D4-50E5-BC57-97B601C74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294" y="281918"/>
            <a:ext cx="603556" cy="5243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CIFRAS DE SINIESTRALIDAD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Una carga evitable que también es laboral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7543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ptos"/>
              </a:rPr>
              <a:t>Fuente: OMS, Global Status Report 2023; OPS/OMS; borrador IV EISST 2026-2030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960120"/>
            <a:ext cx="7498079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1">
                <a:solidFill>
                  <a:srgbClr val="373737"/>
                </a:solidFill>
                <a:latin typeface="Aptos"/>
              </a:rPr>
              <a:t>La movilidad laboral es uno de los puntos de encuentro entre seguridad vial, prevención y protección social.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00200"/>
            <a:ext cx="2240280" cy="1234440"/>
          </a:xfrm>
          <a:prstGeom prst="roundRect">
            <a:avLst/>
          </a:prstGeom>
          <a:solidFill>
            <a:srgbClr val="E0F5FF"/>
          </a:solidFill>
          <a:ln w="1524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>
                <a:solidFill>
                  <a:srgbClr val="0070C0"/>
                </a:solidFill>
                <a:latin typeface="Aptos"/>
              </a:rPr>
              <a:t>1,19 M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muertes anuales por siniestros de tránsito en el mundo</a:t>
            </a:r>
          </a:p>
          <a:p>
            <a:pPr algn="ctr"/>
            <a:r>
              <a:rPr sz="1000" b="1">
                <a:solidFill>
                  <a:srgbClr val="5A5A5A"/>
                </a:solidFill>
                <a:latin typeface="Aptos"/>
              </a:rPr>
              <a:t>OMS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600200"/>
            <a:ext cx="2240280" cy="1234440"/>
          </a:xfrm>
          <a:prstGeom prst="roundRect">
            <a:avLst/>
          </a:prstGeom>
          <a:solidFill>
            <a:srgbClr val="FFEBEB"/>
          </a:solidFill>
          <a:ln w="1524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>
                <a:solidFill>
                  <a:srgbClr val="C00000"/>
                </a:solidFill>
                <a:latin typeface="Aptos"/>
              </a:rPr>
              <a:t>145.090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muertes por tránsito en las Américas en 2021</a:t>
            </a:r>
          </a:p>
          <a:p>
            <a:pPr algn="ctr"/>
            <a:r>
              <a:rPr sz="1000" b="1">
                <a:solidFill>
                  <a:srgbClr val="5A5A5A"/>
                </a:solidFill>
                <a:latin typeface="Aptos"/>
              </a:rPr>
              <a:t>OPS/OMS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600200"/>
            <a:ext cx="2240280" cy="1234440"/>
          </a:xfrm>
          <a:prstGeom prst="roundRect">
            <a:avLst/>
          </a:prstGeom>
          <a:solidFill>
            <a:srgbClr val="FFF1E0"/>
          </a:solidFill>
          <a:ln w="1524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>
                <a:solidFill>
                  <a:srgbClr val="F79646"/>
                </a:solidFill>
                <a:latin typeface="Aptos"/>
              </a:rPr>
              <a:t>10-15%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de los siniestros laborales registrados en países analizados son de tránsito</a:t>
            </a:r>
          </a:p>
          <a:p>
            <a:pPr algn="ctr"/>
            <a:r>
              <a:rPr sz="1000" b="1">
                <a:solidFill>
                  <a:srgbClr val="5A5A5A"/>
                </a:solidFill>
                <a:latin typeface="Aptos"/>
              </a:rPr>
              <a:t>FESVIAL-OISS / IV EISST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" y="3361062"/>
            <a:ext cx="731520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 dirty="0" err="1">
                <a:solidFill>
                  <a:srgbClr val="373737"/>
                </a:solidFill>
                <a:latin typeface="Aptos"/>
              </a:rPr>
              <a:t>Además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en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las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Américas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los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usuarios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vulnerables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pasaron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del 39% al 47% de las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muertes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373737"/>
                </a:solidFill>
                <a:latin typeface="Aptos"/>
              </a:rPr>
              <a:t>viales</a:t>
            </a:r>
            <a:r>
              <a:rPr sz="1600" b="0" dirty="0">
                <a:solidFill>
                  <a:srgbClr val="373737"/>
                </a:solidFill>
                <a:latin typeface="Aptos"/>
              </a:rPr>
              <a:t> entre 2009 y 2021.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87518AE-1962-2458-E613-5F68AA08F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710" y="204530"/>
            <a:ext cx="603556" cy="5243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 dirty="0">
                <a:solidFill>
                  <a:srgbClr val="5A5A5A"/>
                </a:solidFill>
                <a:latin typeface="Aptos"/>
              </a:rPr>
              <a:t>DEL TRÁNSITO A LA SALUD LABORAL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La movilidad laboral como zona de intersección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7543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ptos"/>
              </a:rPr>
              <a:t>Fuente: Elaboración propia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87552"/>
            <a:ext cx="777240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1">
                <a:solidFill>
                  <a:srgbClr val="373737"/>
                </a:solidFill>
                <a:latin typeface="Aptos"/>
              </a:rPr>
              <a:t>No es solo “carretera”: es organización del trabajo, exposición al riesgo y protección social.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56857" y="2214009"/>
            <a:ext cx="2834640" cy="868680"/>
          </a:xfrm>
          <a:prstGeom prst="roundRect">
            <a:avLst/>
          </a:prstGeom>
          <a:solidFill>
            <a:srgbClr val="EEFA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800" b="1">
                <a:solidFill>
                  <a:srgbClr val="005385"/>
                </a:solidFill>
                <a:latin typeface="Aptos"/>
              </a:rPr>
              <a:t>Movilidad segura laboral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El desplazamiento forma parte del sistema de trabajo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00200"/>
            <a:ext cx="2103120" cy="868680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Aptos"/>
              </a:rPr>
              <a:t>Seguridad vial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conducta, vía, vehículo, entorno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880360"/>
            <a:ext cx="2103120" cy="868680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70AD47"/>
                </a:solidFill>
                <a:latin typeface="Aptos"/>
              </a:rPr>
              <a:t>Prevención de riesgos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evaluación, planificación, formación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600200"/>
            <a:ext cx="2103120" cy="868680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F79646"/>
                </a:solidFill>
                <a:latin typeface="Aptos"/>
              </a:rPr>
              <a:t>Empresa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rutas, tiempos, fatiga, flotas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2880360"/>
            <a:ext cx="2103120" cy="868680"/>
          </a:xfrm>
          <a:prstGeom prst="roundRect">
            <a:avLst/>
          </a:prstGeom>
          <a:solidFill>
            <a:srgbClr val="FFEBEB"/>
          </a:solidFill>
          <a:ln w="1397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C00000"/>
                </a:solidFill>
                <a:latin typeface="Aptos"/>
              </a:rPr>
              <a:t>Protección social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bajas, prestaciones, rehabilitación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788920" y="2176272"/>
            <a:ext cx="320040" cy="164592"/>
          </a:xfrm>
          <a:prstGeom prst="rightArrow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3" name="Right Arrow 12"/>
          <p:cNvSpPr/>
          <p:nvPr/>
        </p:nvSpPr>
        <p:spPr>
          <a:xfrm>
            <a:off x="2788920" y="3090672"/>
            <a:ext cx="320040" cy="164592"/>
          </a:xfrm>
          <a:prstGeom prst="rightArrow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4" name="Right Arrow 13"/>
          <p:cNvSpPr/>
          <p:nvPr/>
        </p:nvSpPr>
        <p:spPr>
          <a:xfrm rot="10800000">
            <a:off x="5989320" y="2176272"/>
            <a:ext cx="320040" cy="164592"/>
          </a:xfrm>
          <a:prstGeom prst="rightArrow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5" name="Right Arrow 14"/>
          <p:cNvSpPr/>
          <p:nvPr/>
        </p:nvSpPr>
        <p:spPr>
          <a:xfrm rot="10800000">
            <a:off x="5989320" y="3090672"/>
            <a:ext cx="320040" cy="164592"/>
          </a:xfrm>
          <a:prstGeom prst="rightArrow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6" name="TextBox 15"/>
          <p:cNvSpPr txBox="1"/>
          <p:nvPr/>
        </p:nvSpPr>
        <p:spPr>
          <a:xfrm>
            <a:off x="685800" y="4224528"/>
            <a:ext cx="758952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1">
                <a:solidFill>
                  <a:srgbClr val="005385"/>
                </a:solidFill>
                <a:latin typeface="Aptos"/>
              </a:rPr>
              <a:t>Cuando el trabajo organiza el desplazamiento, la prevención debe organizar la seguridad.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POR QUÉ INVERTIR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Productividad, competitividad y crecimiento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9082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0">
                <a:solidFill>
                  <a:srgbClr val="5A5A5A"/>
                </a:solidFill>
                <a:latin typeface="Aptos"/>
              </a:rPr>
              <a:t>Fuente: OMS; Banco Mundial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941832"/>
            <a:ext cx="7726679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373737"/>
                </a:solidFill>
                <a:latin typeface="Aptos"/>
              </a:rPr>
              <a:t>La seguridad vial no debe defenderse solo como coste evitado: también como inversión en capacidad productiva.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10358"/>
            <a:ext cx="3611880" cy="1051560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3200" b="1">
                <a:solidFill>
                  <a:srgbClr val="0070C0"/>
                </a:solidFill>
                <a:latin typeface="Aptos"/>
              </a:rPr>
              <a:t>≈ 3% del PIB</a:t>
            </a:r>
          </a:p>
          <a:p>
            <a:pPr algn="ctr"/>
            <a:r>
              <a:rPr sz="1200">
                <a:solidFill>
                  <a:srgbClr val="373737"/>
                </a:solidFill>
                <a:latin typeface="Aptos"/>
              </a:rPr>
              <a:t>Coste estimado de los siniestros de tránsito en muchos países.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0" y="1610358"/>
            <a:ext cx="3611880" cy="1051560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2400" b="1">
                <a:solidFill>
                  <a:srgbClr val="70AD47"/>
                </a:solidFill>
                <a:latin typeface="Aptos"/>
              </a:rPr>
              <a:t>+ 3,6% PIB real per cápita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Efecto medio estimado a largo plazo asociado a una reducción del 10% de muertes viales.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971800"/>
            <a:ext cx="1938528" cy="804672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Aptos"/>
              </a:rPr>
              <a:t>Menos bajas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menos absentismo y sustituciones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24328" y="2971800"/>
            <a:ext cx="1938528" cy="804672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70AD47"/>
                </a:solidFill>
                <a:latin typeface="Aptos"/>
              </a:rPr>
              <a:t>Mejor continuidad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menos interrupciones operativas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81728" y="2971800"/>
            <a:ext cx="1938528" cy="804672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F79646"/>
                </a:solidFill>
                <a:latin typeface="Aptos"/>
              </a:rPr>
              <a:t>Logística más fiable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rutas, entregas y servicio estable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39128" y="2971800"/>
            <a:ext cx="1938528" cy="804672"/>
          </a:xfrm>
          <a:prstGeom prst="roundRect">
            <a:avLst/>
          </a:prstGeom>
          <a:solidFill>
            <a:srgbClr val="FFEBEB"/>
          </a:solidFill>
          <a:ln w="1397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600" b="1">
                <a:solidFill>
                  <a:srgbClr val="C00000"/>
                </a:solidFill>
                <a:latin typeface="Aptos"/>
              </a:rPr>
              <a:t>Más confianza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reputación, cumplimiento y compras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224528"/>
            <a:ext cx="7589520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005385"/>
                </a:solidFill>
                <a:latin typeface="Aptos"/>
              </a:rPr>
              <a:t>Idea clave: la prevención vial laboral es una inversión que reduce costes y protege competitividad.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EL COSTE OCULTO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El siniestro vial laboral rompe más que un vehículo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6459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50" b="0">
                <a:solidFill>
                  <a:srgbClr val="5A5A5A"/>
                </a:solidFill>
                <a:latin typeface="Aptos"/>
              </a:rPr>
              <a:t>Fuente: Elaboración propia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932688"/>
            <a:ext cx="768096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1">
                <a:solidFill>
                  <a:srgbClr val="373737"/>
                </a:solidFill>
                <a:latin typeface="Aptos"/>
              </a:rPr>
              <a:t>Muchas pérdidas no aparecen en la primera factura, pero condicionan productividad, clima y continuidad.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554480"/>
            <a:ext cx="7498079" cy="612648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l"/>
            <a:r>
              <a:rPr sz="1600" b="1">
                <a:solidFill>
                  <a:srgbClr val="0070C0"/>
                </a:solidFill>
                <a:latin typeface="Aptos"/>
              </a:rPr>
              <a:t>Costes directos</a:t>
            </a:r>
          </a:p>
          <a:p>
            <a:pPr algn="l"/>
            <a:r>
              <a:rPr sz="1100">
                <a:solidFill>
                  <a:srgbClr val="373737"/>
                </a:solidFill>
                <a:latin typeface="Aptos"/>
              </a:rPr>
              <a:t>Asistencia sanitaria, prestaciones, reparación, seguros, indemnizaciones.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423160"/>
            <a:ext cx="7498079" cy="612648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l"/>
            <a:r>
              <a:rPr sz="1600" b="1">
                <a:solidFill>
                  <a:srgbClr val="F79646"/>
                </a:solidFill>
                <a:latin typeface="Aptos"/>
              </a:rPr>
              <a:t>Costes indirectos</a:t>
            </a:r>
          </a:p>
          <a:p>
            <a:pPr algn="l"/>
            <a:r>
              <a:rPr sz="1100">
                <a:solidFill>
                  <a:srgbClr val="373737"/>
                </a:solidFill>
                <a:latin typeface="Aptos"/>
              </a:rPr>
              <a:t>Absentismo, sustituciones, retrasos, pérdida de experiencia, investigación y administración.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291839"/>
            <a:ext cx="7498079" cy="612648"/>
          </a:xfrm>
          <a:prstGeom prst="roundRect">
            <a:avLst/>
          </a:prstGeom>
          <a:solidFill>
            <a:srgbClr val="FFEBEB"/>
          </a:solidFill>
          <a:ln w="1397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l"/>
            <a:r>
              <a:rPr sz="1600" b="1">
                <a:solidFill>
                  <a:srgbClr val="C00000"/>
                </a:solidFill>
                <a:latin typeface="Aptos"/>
              </a:rPr>
              <a:t>Costes estratégicos</a:t>
            </a:r>
          </a:p>
          <a:p>
            <a:pPr algn="l"/>
            <a:r>
              <a:rPr sz="1100">
                <a:solidFill>
                  <a:srgbClr val="373737"/>
                </a:solidFill>
                <a:latin typeface="Aptos"/>
              </a:rPr>
              <a:t>Riesgo reputacional, pérdida de confianza, incumplimientos, tensión en cadena de suministro.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4069080"/>
            <a:ext cx="7223760" cy="411480"/>
          </a:xfrm>
          <a:prstGeom prst="roundRect">
            <a:avLst/>
          </a:prstGeom>
          <a:solidFill>
            <a:srgbClr val="EEFAFF"/>
          </a:solidFill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rgbClr val="005385"/>
                </a:solidFill>
                <a:latin typeface="Aptos"/>
              </a:rPr>
              <a:t>Menos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exposición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 +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mejor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gestión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 =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más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seguridad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más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productividad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 y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más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5385"/>
                </a:solidFill>
                <a:latin typeface="Aptos"/>
              </a:rPr>
              <a:t>estabilidad</a:t>
            </a:r>
            <a:r>
              <a:rPr sz="1400" b="1" dirty="0">
                <a:solidFill>
                  <a:srgbClr val="005385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INDICADOR MSL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De contar siniestros a medir capacidad preventiva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6459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50" b="0">
                <a:solidFill>
                  <a:srgbClr val="5A5A5A"/>
                </a:solidFill>
                <a:latin typeface="Aptos"/>
              </a:rPr>
              <a:t>Fuente: Indicador de Movilidad Laboral Segura; IIMS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051560"/>
            <a:ext cx="7406640" cy="777240"/>
          </a:xfrm>
          <a:prstGeom prst="roundRect">
            <a:avLst/>
          </a:prstGeom>
          <a:solidFill>
            <a:srgbClr val="EEFAFF"/>
          </a:solidFill>
          <a:ln w="1524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dirty="0">
                <a:solidFill>
                  <a:srgbClr val="005385"/>
                </a:solidFill>
                <a:latin typeface="Aptos"/>
              </a:rPr>
              <a:t>¿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Está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preparado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un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país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para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prevenir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, registrar,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gestionar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y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reducir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los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siniestros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laborales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 de </a:t>
            </a:r>
            <a:r>
              <a:rPr sz="1600" b="1" dirty="0" err="1">
                <a:solidFill>
                  <a:srgbClr val="005385"/>
                </a:solidFill>
                <a:latin typeface="Aptos"/>
              </a:rPr>
              <a:t>tránsito</a:t>
            </a:r>
            <a:r>
              <a:rPr sz="1600" b="1" dirty="0">
                <a:solidFill>
                  <a:srgbClr val="005385"/>
                </a:solidFill>
                <a:latin typeface="Aptos"/>
              </a:rPr>
              <a:t>?</a:t>
            </a:r>
            <a:endParaRPr lang="es-ES" sz="1600" b="1" dirty="0">
              <a:solidFill>
                <a:srgbClr val="005385"/>
              </a:solidFill>
              <a:latin typeface="Aptos"/>
            </a:endParaRPr>
          </a:p>
          <a:p>
            <a:pPr algn="ctr"/>
            <a:r>
              <a:rPr lang="es-ES" sz="1600" b="1" dirty="0">
                <a:solidFill>
                  <a:srgbClr val="005385"/>
                </a:solidFill>
                <a:latin typeface="Aptos"/>
              </a:rPr>
              <a:t>El indicador de Movilidad Laboral Segura</a:t>
            </a:r>
            <a:endParaRPr sz="1600" b="1" dirty="0">
              <a:solidFill>
                <a:srgbClr val="005385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1501" y="2598372"/>
            <a:ext cx="2423160" cy="960120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800" b="1">
                <a:solidFill>
                  <a:srgbClr val="0070C0"/>
                </a:solidFill>
                <a:latin typeface="Aptos"/>
              </a:rPr>
              <a:t>Qué mide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Madurez institucional, normativa, estadística y preventiva.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0420" y="2598372"/>
            <a:ext cx="2423160" cy="960120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800" b="1">
                <a:solidFill>
                  <a:srgbClr val="70AD47"/>
                </a:solidFill>
                <a:latin typeface="Aptos"/>
              </a:rPr>
              <a:t>A qué aplica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Siniestros en jornada/en misión e in itinere.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49341" y="2598372"/>
            <a:ext cx="2423160" cy="960120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800" b="1">
                <a:solidFill>
                  <a:srgbClr val="F79646"/>
                </a:solidFill>
                <a:latin typeface="Aptos"/>
              </a:rPr>
              <a:t>Para qué sirve</a:t>
            </a:r>
          </a:p>
          <a:p>
            <a:pPr algn="ctr"/>
            <a:r>
              <a:rPr sz="1100">
                <a:solidFill>
                  <a:srgbClr val="373737"/>
                </a:solidFill>
                <a:latin typeface="Aptos"/>
              </a:rPr>
              <a:t>Detectar brechas, prioridades y capacidad de mejora.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8640A94-7F30-AE39-F1CD-B392DC220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019" y="3598936"/>
            <a:ext cx="1477962" cy="14582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INDICADOR MSL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Tres ejes para orientar decisiones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6459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50" b="0">
                <a:solidFill>
                  <a:srgbClr val="5A5A5A"/>
                </a:solidFill>
                <a:latin typeface="Aptos"/>
              </a:rPr>
              <a:t>Fuente: Indicador de Movilidad Laboral Segura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43000"/>
            <a:ext cx="2514600" cy="438912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r>
              <a:rPr sz="2400" b="1">
                <a:solidFill>
                  <a:srgbClr val="0070C0"/>
                </a:solidFill>
                <a:latin typeface="Aptos"/>
              </a:rPr>
              <a:t>Organización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691640"/>
            <a:ext cx="251460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tlCol="0" anchor="ctr"/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Organismo responsable</a:t>
            </a:r>
          </a:p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Normativa PRL e in itinere</a:t>
            </a:r>
          </a:p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Cobertura a víctimas</a:t>
            </a:r>
          </a:p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Planes, fatiga, ISO 39001 y flotas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93008" y="1143000"/>
            <a:ext cx="2514600" cy="438912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r>
              <a:rPr sz="2400" b="1">
                <a:solidFill>
                  <a:srgbClr val="70AD47"/>
                </a:solidFill>
                <a:latin typeface="Aptos"/>
              </a:rPr>
              <a:t>Información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93008" y="1691640"/>
            <a:ext cx="251460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tlCol="0" anchor="ctr"/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Registro específico de SLT</a:t>
            </a:r>
          </a:p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Gravedad y mortalidad</a:t>
            </a:r>
          </a:p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Diferencia in itinere / jornada</a:t>
            </a:r>
          </a:p>
          <a:p>
            <a:pPr>
              <a:spcAft>
                <a:spcPts val="400"/>
              </a:spcAft>
            </a:pPr>
            <a:r>
              <a:rPr sz="1400">
                <a:solidFill>
                  <a:srgbClr val="373737"/>
                </a:solidFill>
                <a:latin typeface="Aptos"/>
              </a:rPr>
              <a:t>• Perfil, vehículo y series comparables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27648" y="1143000"/>
            <a:ext cx="2514600" cy="438912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r>
              <a:rPr sz="2400" b="1">
                <a:solidFill>
                  <a:srgbClr val="F79646"/>
                </a:solidFill>
                <a:latin typeface="Aptos"/>
              </a:rPr>
              <a:t>Resultados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27648" y="1691640"/>
            <a:ext cx="251460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tlCol="0" anchor="ctr"/>
          <a:lstStyle/>
          <a:p>
            <a:pPr>
              <a:spcAft>
                <a:spcPts val="400"/>
              </a:spcAft>
            </a:pPr>
            <a:r>
              <a:rPr sz="1400" dirty="0">
                <a:solidFill>
                  <a:srgbClr val="373737"/>
                </a:solidFill>
                <a:latin typeface="Aptos"/>
              </a:rPr>
              <a:t>• </a:t>
            </a:r>
            <a:r>
              <a:rPr sz="1400" dirty="0" err="1">
                <a:solidFill>
                  <a:srgbClr val="373737"/>
                </a:solidFill>
                <a:latin typeface="Aptos"/>
              </a:rPr>
              <a:t>Probabilidad</a:t>
            </a:r>
            <a:r>
              <a:rPr sz="1400" dirty="0">
                <a:solidFill>
                  <a:srgbClr val="373737"/>
                </a:solidFill>
                <a:latin typeface="Aptos"/>
              </a:rPr>
              <a:t> de </a:t>
            </a:r>
            <a:r>
              <a:rPr sz="1400" dirty="0" err="1">
                <a:solidFill>
                  <a:srgbClr val="373737"/>
                </a:solidFill>
                <a:latin typeface="Aptos"/>
              </a:rPr>
              <a:t>fallecer</a:t>
            </a:r>
            <a:endParaRPr sz="1400" dirty="0">
              <a:solidFill>
                <a:srgbClr val="373737"/>
              </a:solidFill>
              <a:latin typeface="Aptos"/>
            </a:endParaRPr>
          </a:p>
          <a:p>
            <a:pPr>
              <a:spcAft>
                <a:spcPts val="400"/>
              </a:spcAft>
            </a:pPr>
            <a:r>
              <a:rPr sz="1400" dirty="0">
                <a:solidFill>
                  <a:srgbClr val="373737"/>
                </a:solidFill>
                <a:latin typeface="Aptos"/>
              </a:rPr>
              <a:t>• Ratio de SLT</a:t>
            </a:r>
          </a:p>
          <a:p>
            <a:pPr>
              <a:spcAft>
                <a:spcPts val="400"/>
              </a:spcAft>
            </a:pPr>
            <a:r>
              <a:rPr sz="1400" dirty="0">
                <a:solidFill>
                  <a:srgbClr val="373737"/>
                </a:solidFill>
                <a:latin typeface="Aptos"/>
              </a:rPr>
              <a:t>• </a:t>
            </a:r>
            <a:r>
              <a:rPr sz="1400" dirty="0" err="1">
                <a:solidFill>
                  <a:srgbClr val="373737"/>
                </a:solidFill>
                <a:latin typeface="Aptos"/>
              </a:rPr>
              <a:t>Relación</a:t>
            </a:r>
            <a:r>
              <a:rPr sz="1400" dirty="0">
                <a:solidFill>
                  <a:srgbClr val="373737"/>
                </a:solidFill>
                <a:latin typeface="Aptos"/>
              </a:rPr>
              <a:t> SLT / PIB</a:t>
            </a:r>
          </a:p>
          <a:p>
            <a:pPr>
              <a:spcAft>
                <a:spcPts val="400"/>
              </a:spcAft>
            </a:pPr>
            <a:r>
              <a:rPr sz="1400" dirty="0">
                <a:solidFill>
                  <a:srgbClr val="373737"/>
                </a:solidFill>
                <a:latin typeface="Aptos"/>
              </a:rPr>
              <a:t>• Bajas y </a:t>
            </a:r>
            <a:r>
              <a:rPr sz="1400" dirty="0" err="1">
                <a:solidFill>
                  <a:srgbClr val="373737"/>
                </a:solidFill>
                <a:latin typeface="Aptos"/>
              </a:rPr>
              <a:t>costes</a:t>
            </a:r>
            <a:r>
              <a:rPr sz="1400" dirty="0">
                <a:solidFill>
                  <a:srgbClr val="373737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373737"/>
                </a:solidFill>
                <a:latin typeface="Aptos"/>
              </a:rPr>
              <a:t>sanitario-productivos</a:t>
            </a:r>
            <a:endParaRPr sz="1400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8680" y="4041648"/>
            <a:ext cx="7406640" cy="19543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r>
              <a:rPr sz="1030" b="1">
                <a:solidFill>
                  <a:srgbClr val="005385"/>
                </a:solidFill>
                <a:latin typeface="Aptos"/>
              </a:rPr>
              <a:t>Regla de calidad: evidencias normativas o presupuestarias + evidencias de implementación o auditoría.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88E161F-E89F-D2A0-D015-B2D5F7DA9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438" y="4237086"/>
            <a:ext cx="783110" cy="7726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IV EISST 2026-2030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La Estrategia ya abrió una ventana estratégica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6459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550" b="0">
                <a:solidFill>
                  <a:srgbClr val="5A5A5A"/>
                </a:solidFill>
                <a:latin typeface="Aptos"/>
              </a:rPr>
              <a:t>Fuente: Borrador IV EISST 2026-2030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914400"/>
            <a:ext cx="7680960" cy="31089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>
                <a:solidFill>
                  <a:srgbClr val="373737"/>
                </a:solidFill>
                <a:latin typeface="Aptos"/>
              </a:rPr>
              <a:t>La IV EISST es un marco regional orientador y no vinculante, pero fija prioridades claras para actuar.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508760"/>
            <a:ext cx="1874519" cy="960120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200" b="1">
                <a:solidFill>
                  <a:srgbClr val="0070C0"/>
                </a:solidFill>
                <a:latin typeface="Aptos"/>
              </a:rPr>
              <a:t>Reducir daños</a:t>
            </a:r>
          </a:p>
          <a:p>
            <a:pPr algn="ctr"/>
            <a:r>
              <a:rPr sz="1000">
                <a:solidFill>
                  <a:srgbClr val="373737"/>
                </a:solidFill>
                <a:latin typeface="Aptos"/>
              </a:rPr>
              <a:t>mortalidad, lesiones y enfermedades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24328" y="1508760"/>
            <a:ext cx="1874519" cy="960120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Aptos"/>
              </a:rPr>
              <a:t>Extender cobertura</a:t>
            </a:r>
          </a:p>
          <a:p>
            <a:pPr algn="ctr"/>
            <a:r>
              <a:rPr sz="1000">
                <a:solidFill>
                  <a:srgbClr val="373737"/>
                </a:solidFill>
                <a:latin typeface="Aptos"/>
              </a:rPr>
              <a:t>pymes, independientes e informalidad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81728" y="1508760"/>
            <a:ext cx="1874519" cy="960120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200" b="1">
                <a:solidFill>
                  <a:srgbClr val="F79646"/>
                </a:solidFill>
                <a:latin typeface="Aptos"/>
              </a:rPr>
              <a:t>Fortalecer gobernanza</a:t>
            </a:r>
          </a:p>
          <a:p>
            <a:pPr algn="ctr"/>
            <a:r>
              <a:rPr sz="1000">
                <a:solidFill>
                  <a:srgbClr val="373737"/>
                </a:solidFill>
                <a:latin typeface="Aptos"/>
              </a:rPr>
              <a:t>datos, inspección y diálogo social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39128" y="1508760"/>
            <a:ext cx="1874519" cy="960120"/>
          </a:xfrm>
          <a:prstGeom prst="roundRect">
            <a:avLst/>
          </a:prstGeom>
          <a:solidFill>
            <a:srgbClr val="FFEBEB"/>
          </a:solidFill>
          <a:ln w="1397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200" b="1">
                <a:solidFill>
                  <a:srgbClr val="C00000"/>
                </a:solidFill>
                <a:latin typeface="Aptos"/>
              </a:rPr>
              <a:t>Anticipar riesgos</a:t>
            </a:r>
          </a:p>
          <a:p>
            <a:pPr algn="ctr"/>
            <a:r>
              <a:rPr sz="1000">
                <a:solidFill>
                  <a:srgbClr val="373737"/>
                </a:solidFill>
                <a:latin typeface="Aptos"/>
              </a:rPr>
              <a:t>tecnología, clima, movilidad y salud mental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97280" y="3108960"/>
            <a:ext cx="6949440" cy="685800"/>
          </a:xfrm>
          <a:prstGeom prst="roundRect">
            <a:avLst/>
          </a:prstGeom>
          <a:solidFill>
            <a:srgbClr val="EEFAFF"/>
          </a:solidFill>
          <a:ln w="1524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005385"/>
                </a:solidFill>
                <a:latin typeface="Aptos"/>
              </a:rPr>
              <a:t>B5: reducir la siniestralidad vial laboral con enfoque de sistema seguro, datos fiables y gestión preventiva integrada.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224528"/>
            <a:ext cx="7589520" cy="19851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50" b="1">
                <a:solidFill>
                  <a:srgbClr val="005385"/>
                </a:solidFill>
                <a:latin typeface="Aptos"/>
              </a:rPr>
              <a:t>La seguridad vial laboral ya no es periférica: entra como riesgo estratégico y transversal.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6928" y="411480"/>
            <a:ext cx="7498079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300" b="1" i="0" dirty="0" err="1">
                <a:solidFill>
                  <a:srgbClr val="0070C0"/>
                </a:solidFill>
                <a:latin typeface="Calibri"/>
              </a:rPr>
              <a:t>Dónde</a:t>
            </a:r>
            <a:r>
              <a:rPr sz="2300" b="1" i="0" dirty="0">
                <a:solidFill>
                  <a:srgbClr val="0070C0"/>
                </a:solidFill>
                <a:latin typeface="Calibri"/>
              </a:rPr>
              <a:t> se introduce la </a:t>
            </a:r>
            <a:r>
              <a:rPr sz="2300" b="1" i="0" dirty="0" err="1">
                <a:solidFill>
                  <a:srgbClr val="0070C0"/>
                </a:solidFill>
                <a:latin typeface="Calibri"/>
              </a:rPr>
              <a:t>seguridad</a:t>
            </a:r>
            <a:r>
              <a:rPr sz="2300" b="1" i="0" dirty="0">
                <a:solidFill>
                  <a:srgbClr val="0070C0"/>
                </a:solidFill>
                <a:latin typeface="Calibri"/>
              </a:rPr>
              <a:t> vial </a:t>
            </a:r>
            <a:r>
              <a:rPr sz="2300" b="1" i="0" dirty="0" err="1">
                <a:solidFill>
                  <a:srgbClr val="0070C0"/>
                </a:solidFill>
                <a:latin typeface="Calibri"/>
              </a:rPr>
              <a:t>laboral</a:t>
            </a:r>
            <a:r>
              <a:rPr sz="2300" b="1" i="0" dirty="0">
                <a:solidFill>
                  <a:srgbClr val="0070C0"/>
                </a:solidFill>
                <a:latin typeface="Calibri"/>
              </a:rPr>
              <a:t> </a:t>
            </a:r>
            <a:r>
              <a:rPr sz="2300" b="1" i="0" dirty="0" err="1">
                <a:solidFill>
                  <a:srgbClr val="0070C0"/>
                </a:solidFill>
                <a:latin typeface="Calibri"/>
              </a:rPr>
              <a:t>en</a:t>
            </a:r>
            <a:r>
              <a:rPr sz="2300" b="1" i="0" dirty="0">
                <a:solidFill>
                  <a:srgbClr val="0070C0"/>
                </a:solidFill>
                <a:latin typeface="Calibri"/>
              </a:rPr>
              <a:t> la IV EISST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68680"/>
            <a:ext cx="2743200" cy="22860"/>
          </a:xfrm>
          <a:prstGeom prst="rect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76072" y="1016127"/>
            <a:ext cx="76809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50" b="1" i="0" dirty="0">
                <a:solidFill>
                  <a:srgbClr val="2D2D2D"/>
                </a:solidFill>
                <a:latin typeface="Calibri"/>
              </a:rPr>
              <a:t>B5 es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el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núcleo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. Pero la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movilidad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laboral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conecta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 con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otros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objetivos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50" b="1" i="0" dirty="0" err="1">
                <a:solidFill>
                  <a:srgbClr val="2D2D2D"/>
                </a:solidFill>
                <a:latin typeface="Calibri"/>
              </a:rPr>
              <a:t>estratégicos</a:t>
            </a:r>
            <a:r>
              <a:rPr sz="1650" b="1" i="0" dirty="0">
                <a:solidFill>
                  <a:srgbClr val="2D2D2D"/>
                </a:solidFill>
                <a:latin typeface="Calibri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0686" y="1597914"/>
            <a:ext cx="1993392" cy="594360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2296" tIns="54864" rIns="73152" bIns="36576" rtlCol="0" anchor="ctr"/>
          <a:lstStyle/>
          <a:p>
            <a:pPr algn="ctr"/>
            <a:r>
              <a:rPr sz="1400" b="1">
                <a:solidFill>
                  <a:srgbClr val="0070C0"/>
                </a:solidFill>
              </a:rPr>
              <a:t>B0  </a:t>
            </a:r>
            <a:r>
              <a:rPr sz="1100">
                <a:solidFill>
                  <a:srgbClr val="2D2D2D"/>
                </a:solidFill>
              </a:rPr>
              <a:t>Objetivo CERO / accidentes mortales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58126" y="1597914"/>
            <a:ext cx="1993392" cy="594360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2296" tIns="54864" rIns="73152" bIns="36576" rtlCol="0" anchor="ctr"/>
          <a:lstStyle/>
          <a:p>
            <a:pPr algn="ctr"/>
            <a:r>
              <a:rPr sz="1400" b="1">
                <a:solidFill>
                  <a:srgbClr val="0070C0"/>
                </a:solidFill>
              </a:rPr>
              <a:t>B1  </a:t>
            </a:r>
            <a:r>
              <a:rPr sz="1100">
                <a:solidFill>
                  <a:srgbClr val="2D2D2D"/>
                </a:solidFill>
              </a:rPr>
              <a:t>Plataformas, reparto y fatiga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35566" y="1597914"/>
            <a:ext cx="1993392" cy="594360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2296" tIns="54864" rIns="73152" bIns="36576" rtlCol="0" anchor="ctr"/>
          <a:lstStyle/>
          <a:p>
            <a:pPr algn="ctr"/>
            <a:r>
              <a:rPr sz="1400" b="1">
                <a:solidFill>
                  <a:srgbClr val="0070C0"/>
                </a:solidFill>
              </a:rPr>
              <a:t>B3  </a:t>
            </a:r>
            <a:r>
              <a:rPr sz="1100">
                <a:solidFill>
                  <a:srgbClr val="2D2D2D"/>
                </a:solidFill>
              </a:rPr>
              <a:t>Clima, calor y eventos extremos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686" y="2530602"/>
            <a:ext cx="1993392" cy="594360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2296" tIns="54864" rIns="73152" bIns="36576" rtlCol="0" anchor="ctr"/>
          <a:lstStyle/>
          <a:p>
            <a:pPr algn="ctr"/>
            <a:r>
              <a:rPr sz="1400" b="1">
                <a:solidFill>
                  <a:srgbClr val="0070C0"/>
                </a:solidFill>
              </a:rPr>
              <a:t>B4  </a:t>
            </a:r>
            <a:r>
              <a:rPr sz="1100">
                <a:solidFill>
                  <a:srgbClr val="2D2D2D"/>
                </a:solidFill>
              </a:rPr>
              <a:t>Tecnología, datos, ADAS y fatiga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58126" y="2439162"/>
            <a:ext cx="1993392" cy="749808"/>
          </a:xfrm>
          <a:prstGeom prst="roundRect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2296" tIns="54864" rIns="73152" bIns="36576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B5  </a:t>
            </a:r>
            <a:r>
              <a:rPr sz="1100">
                <a:solidFill>
                  <a:srgbClr val="FFFFFF"/>
                </a:solidFill>
              </a:rPr>
              <a:t>Seguridad vial laboral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35566" y="2530602"/>
            <a:ext cx="1993392" cy="594360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2296" tIns="54864" rIns="73152" bIns="36576" rtlCol="0" anchor="ctr"/>
          <a:lstStyle/>
          <a:p>
            <a:pPr algn="ctr"/>
            <a:r>
              <a:rPr sz="1400" b="1">
                <a:solidFill>
                  <a:srgbClr val="0070C0"/>
                </a:solidFill>
              </a:rPr>
              <a:t>B6  </a:t>
            </a:r>
            <a:r>
              <a:rPr sz="1100">
                <a:solidFill>
                  <a:srgbClr val="2D2D2D"/>
                </a:solidFill>
              </a:rPr>
              <a:t>Psicosociales, estrés y adicciones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58126" y="3408426"/>
            <a:ext cx="1993392" cy="594360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2296" tIns="54864" rIns="73152" bIns="36576" rtlCol="0" anchor="ctr"/>
          <a:lstStyle/>
          <a:p>
            <a:pPr algn="ctr"/>
            <a:r>
              <a:rPr sz="1400" b="1">
                <a:solidFill>
                  <a:srgbClr val="0070C0"/>
                </a:solidFill>
              </a:rPr>
              <a:t>B8  </a:t>
            </a:r>
            <a:r>
              <a:rPr sz="1100">
                <a:solidFill>
                  <a:srgbClr val="2D2D2D"/>
                </a:solidFill>
              </a:rPr>
              <a:t>Colectivos vulnerables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4343400"/>
            <a:ext cx="745236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350" b="1" i="0">
                <a:solidFill>
                  <a:srgbClr val="0070C0"/>
                </a:solidFill>
                <a:latin typeface="Calibri"/>
              </a:rPr>
              <a:t>Mensaje para PREVENCIA: no pedimos incorporar un tema nuevo; proponemos activar un tema ya reconocido.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709160"/>
            <a:ext cx="66294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580" b="0" i="1">
                <a:solidFill>
                  <a:srgbClr val="5B5B5B"/>
                </a:solidFill>
                <a:latin typeface="Calibri"/>
              </a:rPr>
              <a:t>Fuente: borrador IV EISST 2026-2030: objetivos B0-B8 y conexiones transversales.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2F2213C-2B31-2D86-A4A8-A0F2D32AD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920" y="1336167"/>
            <a:ext cx="1988223" cy="26700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722376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70" b="1">
                <a:solidFill>
                  <a:srgbClr val="5A5A5A"/>
                </a:solidFill>
                <a:latin typeface="Aptos"/>
              </a:rPr>
              <a:t>DEL MARCO A LA ACCIÓN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29768"/>
            <a:ext cx="763524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20" b="1">
                <a:solidFill>
                  <a:srgbClr val="0070C0"/>
                </a:solidFill>
                <a:latin typeface="Aptos"/>
              </a:rPr>
              <a:t>Qué falta ahora: llevarlo a las empresas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22960"/>
            <a:ext cx="2788920" cy="228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5" name="TextBox 4"/>
          <p:cNvSpPr txBox="1"/>
          <p:nvPr/>
        </p:nvSpPr>
        <p:spPr>
          <a:xfrm>
            <a:off x="566928" y="4700016"/>
            <a:ext cx="7909560" cy="17543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Aptos"/>
              </a:rPr>
              <a:t>Fuente: Borrador IV EISST 2026-2030; elaboración propia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914400"/>
            <a:ext cx="7726679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1">
                <a:solidFill>
                  <a:srgbClr val="373737"/>
                </a:solidFill>
                <a:latin typeface="Aptos"/>
              </a:rPr>
              <a:t>La Estrategia marca dirección. Las empresas necesitan herramientas sencillas, proporcionales y verificables.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691640"/>
            <a:ext cx="1783080" cy="1005840"/>
          </a:xfrm>
          <a:prstGeom prst="roundRect">
            <a:avLst/>
          </a:prstGeom>
          <a:solidFill>
            <a:srgbClr val="E0F5FF"/>
          </a:solidFill>
          <a:ln w="139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400" b="1">
                <a:solidFill>
                  <a:srgbClr val="0070C0"/>
                </a:solidFill>
                <a:latin typeface="Aptos"/>
              </a:rPr>
              <a:t>Marco estratégico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objetivos, metas y encomiendas OISS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313432" y="2103120"/>
            <a:ext cx="292608" cy="182880"/>
          </a:xfrm>
          <a:prstGeom prst="rightArrow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9" name="Rounded Rectangle 8"/>
          <p:cNvSpPr/>
          <p:nvPr/>
        </p:nvSpPr>
        <p:spPr>
          <a:xfrm>
            <a:off x="2560320" y="1691640"/>
            <a:ext cx="1783080" cy="1005840"/>
          </a:xfrm>
          <a:prstGeom prst="roundRect">
            <a:avLst/>
          </a:prstGeom>
          <a:solidFill>
            <a:srgbClr val="FFF1E0"/>
          </a:solidFill>
          <a:ln w="13970">
            <a:solidFill>
              <a:srgbClr val="F79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400" b="1">
                <a:solidFill>
                  <a:srgbClr val="F79646"/>
                </a:solidFill>
                <a:latin typeface="Aptos"/>
              </a:rPr>
              <a:t>Instrumento empresarial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adhesión, autodiagnóstico y plan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370831" y="2103120"/>
            <a:ext cx="292608" cy="182880"/>
          </a:xfrm>
          <a:prstGeom prst="rightArrow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1" name="Rounded Rectangle 10"/>
          <p:cNvSpPr/>
          <p:nvPr/>
        </p:nvSpPr>
        <p:spPr>
          <a:xfrm>
            <a:off x="4617720" y="1691640"/>
            <a:ext cx="1783080" cy="1005840"/>
          </a:xfrm>
          <a:prstGeom prst="roundRect">
            <a:avLst/>
          </a:prstGeom>
          <a:solidFill>
            <a:srgbClr val="EBF7E2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400" b="1">
                <a:solidFill>
                  <a:srgbClr val="70AD47"/>
                </a:solidFill>
                <a:latin typeface="Aptos"/>
              </a:rPr>
              <a:t>Gestión preventiva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flotas, fatiga, rutas, formación y datos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428231" y="2103120"/>
            <a:ext cx="292608" cy="182880"/>
          </a:xfrm>
          <a:prstGeom prst="rightArrow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3" name="Rounded Rectangle 12"/>
          <p:cNvSpPr/>
          <p:nvPr/>
        </p:nvSpPr>
        <p:spPr>
          <a:xfrm>
            <a:off x="6675120" y="1691640"/>
            <a:ext cx="1783080" cy="1005840"/>
          </a:xfrm>
          <a:prstGeom prst="roundRect">
            <a:avLst/>
          </a:prstGeom>
          <a:solidFill>
            <a:srgbClr val="FFEBEB"/>
          </a:solidFill>
          <a:ln w="1397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64008" rIns="73152" rtlCol="0" anchor="ctr"/>
          <a:lstStyle/>
          <a:p>
            <a:pPr algn="ctr"/>
            <a:r>
              <a:rPr sz="1400" b="1">
                <a:solidFill>
                  <a:srgbClr val="C00000"/>
                </a:solidFill>
                <a:latin typeface="Aptos"/>
              </a:rPr>
              <a:t>Resultados</a:t>
            </a:r>
          </a:p>
          <a:p>
            <a:pPr algn="ctr"/>
            <a:r>
              <a:rPr sz="1050">
                <a:solidFill>
                  <a:srgbClr val="373737"/>
                </a:solidFill>
                <a:latin typeface="Aptos"/>
              </a:rPr>
              <a:t>menos exposición, costes y siniestros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205423" y="3066294"/>
            <a:ext cx="9445115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1">
                <a:solidFill>
                  <a:srgbClr val="005385"/>
                </a:solidFill>
                <a:latin typeface="Aptos"/>
              </a:rPr>
              <a:t>Herramientas necesarias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19" y="3547872"/>
            <a:ext cx="1375955" cy="292608"/>
          </a:xfrm>
          <a:prstGeom prst="roundRect">
            <a:avLst/>
          </a:prstGeom>
          <a:solidFill>
            <a:srgbClr val="EEFAFF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005385"/>
                </a:solidFill>
                <a:latin typeface="Aptos"/>
              </a:rPr>
              <a:t>guías breves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29966" y="3547872"/>
            <a:ext cx="1375955" cy="292608"/>
          </a:xfrm>
          <a:prstGeom prst="roundRect">
            <a:avLst/>
          </a:prstGeom>
          <a:solidFill>
            <a:srgbClr val="EEFAFF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005385"/>
                </a:solidFill>
                <a:latin typeface="Aptos"/>
              </a:rPr>
              <a:t>plantillas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28414" y="3547872"/>
            <a:ext cx="1375955" cy="292608"/>
          </a:xfrm>
          <a:prstGeom prst="roundRect">
            <a:avLst/>
          </a:prstGeom>
          <a:solidFill>
            <a:srgbClr val="EEFAFF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005385"/>
                </a:solidFill>
                <a:latin typeface="Aptos"/>
              </a:rPr>
              <a:t>formación modular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26863" y="3547872"/>
            <a:ext cx="1375955" cy="292608"/>
          </a:xfrm>
          <a:prstGeom prst="roundRect">
            <a:avLst/>
          </a:prstGeom>
          <a:solidFill>
            <a:srgbClr val="EEFAFF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005385"/>
                </a:solidFill>
                <a:latin typeface="Aptos"/>
              </a:rPr>
              <a:t>indicadores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25311" y="3547872"/>
            <a:ext cx="1375955" cy="292608"/>
          </a:xfrm>
          <a:prstGeom prst="roundRect">
            <a:avLst/>
          </a:prstGeom>
          <a:solidFill>
            <a:srgbClr val="EEFAFF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005385"/>
                </a:solidFill>
                <a:latin typeface="Aptos"/>
              </a:rPr>
              <a:t>buenas prácticas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23758" y="3547872"/>
            <a:ext cx="1375955" cy="292608"/>
          </a:xfrm>
          <a:prstGeom prst="roundRect">
            <a:avLst/>
          </a:prstGeom>
          <a:solidFill>
            <a:srgbClr val="EEFAFF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005385"/>
                </a:solidFill>
                <a:latin typeface="Aptos"/>
              </a:rPr>
              <a:t>reconocimiento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224528"/>
            <a:ext cx="7589520" cy="2062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100" b="1" dirty="0" err="1">
                <a:solidFill>
                  <a:srgbClr val="005385"/>
                </a:solidFill>
                <a:latin typeface="Aptos"/>
              </a:rPr>
              <a:t>Aquí</a:t>
            </a:r>
            <a:r>
              <a:rPr sz="1100" b="1" dirty="0">
                <a:solidFill>
                  <a:srgbClr val="005385"/>
                </a:solidFill>
                <a:latin typeface="Aptos"/>
              </a:rPr>
              <a:t> </a:t>
            </a:r>
            <a:r>
              <a:rPr sz="1100" b="1" dirty="0" err="1">
                <a:solidFill>
                  <a:srgbClr val="005385"/>
                </a:solidFill>
                <a:latin typeface="Aptos"/>
              </a:rPr>
              <a:t>aparece</a:t>
            </a:r>
            <a:r>
              <a:rPr sz="1100" b="1" dirty="0">
                <a:solidFill>
                  <a:srgbClr val="005385"/>
                </a:solidFill>
                <a:latin typeface="Aptos"/>
              </a:rPr>
              <a:t> la </a:t>
            </a:r>
            <a:r>
              <a:rPr sz="1100" b="1" dirty="0" err="1">
                <a:solidFill>
                  <a:srgbClr val="005385"/>
                </a:solidFill>
                <a:latin typeface="Aptos"/>
              </a:rPr>
              <a:t>oportunidad</a:t>
            </a:r>
            <a:r>
              <a:rPr sz="1100" b="1" dirty="0">
                <a:solidFill>
                  <a:srgbClr val="005385"/>
                </a:solidFill>
                <a:latin typeface="Aptos"/>
              </a:rPr>
              <a:t> de </a:t>
            </a:r>
            <a:r>
              <a:rPr sz="1100" b="1" dirty="0" err="1">
                <a:solidFill>
                  <a:srgbClr val="005385"/>
                </a:solidFill>
                <a:latin typeface="Aptos"/>
              </a:rPr>
              <a:t>una</a:t>
            </a:r>
            <a:r>
              <a:rPr sz="1100" b="1" dirty="0">
                <a:solidFill>
                  <a:srgbClr val="005385"/>
                </a:solidFill>
                <a:latin typeface="Aptos"/>
              </a:rPr>
              <a:t> Carta Iberoamericana de </a:t>
            </a:r>
            <a:r>
              <a:rPr sz="1100" b="1" dirty="0" err="1">
                <a:solidFill>
                  <a:srgbClr val="005385"/>
                </a:solidFill>
                <a:latin typeface="Aptos"/>
              </a:rPr>
              <a:t>Seguridad</a:t>
            </a:r>
            <a:r>
              <a:rPr sz="1100" b="1" dirty="0">
                <a:solidFill>
                  <a:srgbClr val="005385"/>
                </a:solidFill>
                <a:latin typeface="Aptos"/>
              </a:rPr>
              <a:t> Vial Laboral para Empresas.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685800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880" b="1" i="0">
                <a:solidFill>
                  <a:srgbClr val="BE1923"/>
                </a:solidFill>
                <a:latin typeface="Calibri"/>
              </a:rPr>
              <a:t>INSPIRACIÓN, NO COPIA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11480"/>
            <a:ext cx="7498079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300" b="1" i="0">
                <a:solidFill>
                  <a:srgbClr val="0070C0"/>
                </a:solidFill>
                <a:latin typeface="Calibri"/>
              </a:rPr>
              <a:t>Antecedente útil: aprender de la Carta Europea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68680"/>
            <a:ext cx="2743200" cy="22860"/>
          </a:xfrm>
          <a:prstGeom prst="rect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987552"/>
            <a:ext cx="7818120" cy="4389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580" b="1" i="0">
                <a:solidFill>
                  <a:srgbClr val="2D2D2D"/>
                </a:solidFill>
                <a:latin typeface="Calibri"/>
              </a:rPr>
              <a:t>La Carta Europea de Seguridad Vial muestra el valor de una plataforma de adhesión, buenas prácticas, comunidad y reconocimiento.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7469" y="1860514"/>
            <a:ext cx="329184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Calibri"/>
              </a:rPr>
              <a:t>Qué aprovechar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2D2D2D"/>
                </a:solidFill>
                <a:latin typeface="Calibri"/>
              </a:rPr>
              <a:t>Comunidad, biblioteca de buenas prácticas, eventos, embajadores y premios de excelencia.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04691" y="1838742"/>
            <a:ext cx="3291840" cy="1188720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Calibri"/>
              </a:rPr>
              <a:t>Qué adaptar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2D2D2D"/>
                </a:solidFill>
                <a:latin typeface="Calibri"/>
              </a:rPr>
              <a:t>Enfoque iberoamericano, liderazgo OISS, lenguaje de SST y apoyo a MIPYMES.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22514" y="3599792"/>
            <a:ext cx="438912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E19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400" b="1" dirty="0" err="1">
                <a:solidFill>
                  <a:srgbClr val="BE1923"/>
                </a:solidFill>
                <a:latin typeface="Calibri"/>
              </a:rPr>
              <a:t>Diferencia</a:t>
            </a:r>
            <a:r>
              <a:rPr sz="1400" b="1" dirty="0">
                <a:solidFill>
                  <a:srgbClr val="BE1923"/>
                </a:solidFill>
                <a:latin typeface="Calibri"/>
              </a:rPr>
              <a:t> clave</a:t>
            </a:r>
          </a:p>
          <a:p>
            <a:pPr>
              <a:spcBef>
                <a:spcPts val="400"/>
              </a:spcBef>
            </a:pPr>
            <a:r>
              <a:rPr sz="1400" dirty="0">
                <a:solidFill>
                  <a:srgbClr val="2D2D2D"/>
                </a:solidFill>
                <a:latin typeface="Calibri"/>
              </a:rPr>
              <a:t>No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una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Carta general de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seguridad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vial: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una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Carta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empresarial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de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seguridad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vial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laboral</a:t>
            </a:r>
            <a:r>
              <a:rPr sz="1400" dirty="0">
                <a:solidFill>
                  <a:srgbClr val="2D2D2D"/>
                </a:solidFill>
                <a:latin typeface="Calibr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709160"/>
            <a:ext cx="66294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580" b="0" i="1">
                <a:solidFill>
                  <a:srgbClr val="5B5B5B"/>
                </a:solidFill>
                <a:latin typeface="Calibri"/>
              </a:rPr>
              <a:t>Fuentes: Comisión Europea, European Road Safety Charter; borrador IV EISST 2026-2030.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D049133-5826-19C1-E6DE-CAAC2FF9B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717" y="2333638"/>
            <a:ext cx="1912565" cy="95628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685800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880" b="1" i="0">
                <a:solidFill>
                  <a:srgbClr val="BE1923"/>
                </a:solidFill>
                <a:latin typeface="Calibri"/>
              </a:rPr>
              <a:t>CONSTRUIR CON OISS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11480"/>
            <a:ext cx="7498079" cy="3447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00" b="1" i="0" dirty="0" err="1">
                <a:solidFill>
                  <a:srgbClr val="0070C0"/>
                </a:solidFill>
                <a:latin typeface="Calibri"/>
              </a:rPr>
              <a:t>Propuesta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de idea: Carta Iberoamericana de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Seguridad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Vial Laboral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68680"/>
            <a:ext cx="2743200" cy="22860"/>
          </a:xfrm>
          <a:prstGeom prst="rect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1321380"/>
            <a:ext cx="7726679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39" b="1" i="0" dirty="0">
                <a:solidFill>
                  <a:srgbClr val="2D2D2D"/>
                </a:solidFill>
                <a:latin typeface="Calibri"/>
              </a:rPr>
              <a:t>Una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iniciativa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voluntaria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,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liderada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por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la OISS,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dirigida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a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empresas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, para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integrar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la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seguridad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vial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laboral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en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la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gestión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 </a:t>
            </a:r>
            <a:r>
              <a:rPr sz="1639" b="1" i="0" dirty="0" err="1">
                <a:solidFill>
                  <a:srgbClr val="2D2D2D"/>
                </a:solidFill>
                <a:latin typeface="Calibri"/>
              </a:rPr>
              <a:t>preventiva</a:t>
            </a:r>
            <a:r>
              <a:rPr sz="1639" b="1" i="0" dirty="0">
                <a:solidFill>
                  <a:srgbClr val="2D2D2D"/>
                </a:solidFill>
                <a:latin typeface="Calibri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116908"/>
            <a:ext cx="24231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350" b="1">
                <a:solidFill>
                  <a:srgbClr val="0070C0"/>
                </a:solidFill>
                <a:latin typeface="Calibri"/>
              </a:rPr>
              <a:t>Objeto</a:t>
            </a:r>
          </a:p>
          <a:p>
            <a:pPr>
              <a:spcBef>
                <a:spcPts val="400"/>
              </a:spcBef>
            </a:pPr>
            <a:r>
              <a:rPr sz="1130">
                <a:solidFill>
                  <a:srgbClr val="2D2D2D"/>
                </a:solidFill>
                <a:latin typeface="Calibri"/>
              </a:rPr>
              <a:t>Movilizar compromisos empresariales verificables en seguridad vial laboral.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2116908"/>
            <a:ext cx="2423160" cy="987552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350" b="1">
                <a:solidFill>
                  <a:srgbClr val="0070C0"/>
                </a:solidFill>
                <a:latin typeface="Calibri"/>
              </a:rPr>
              <a:t>Destinatarios</a:t>
            </a:r>
          </a:p>
          <a:p>
            <a:pPr>
              <a:spcBef>
                <a:spcPts val="400"/>
              </a:spcBef>
            </a:pPr>
            <a:r>
              <a:rPr sz="1130">
                <a:solidFill>
                  <a:srgbClr val="2D2D2D"/>
                </a:solidFill>
                <a:latin typeface="Calibri"/>
              </a:rPr>
              <a:t>Empresas: grandes, medianas, pequeñas, flotas, logística, reparto, construcción, servicios y cadenas de suministro.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9320" y="2116908"/>
            <a:ext cx="24231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350" b="1">
                <a:solidFill>
                  <a:srgbClr val="0070C0"/>
                </a:solidFill>
                <a:latin typeface="Calibri"/>
              </a:rPr>
              <a:t>Valor OISS</a:t>
            </a:r>
          </a:p>
          <a:p>
            <a:pPr>
              <a:spcBef>
                <a:spcPts val="400"/>
              </a:spcBef>
            </a:pPr>
            <a:r>
              <a:rPr sz="1130">
                <a:solidFill>
                  <a:srgbClr val="2D2D2D"/>
                </a:solidFill>
                <a:latin typeface="Calibri"/>
              </a:rPr>
              <a:t>Conectar prevención, seguridad social, datos, buenas prácticas y cooperación regional.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709160"/>
            <a:ext cx="66294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580" b="0" i="1">
                <a:solidFill>
                  <a:srgbClr val="5B5B5B"/>
                </a:solidFill>
                <a:latin typeface="Calibri"/>
              </a:rPr>
              <a:t>Fuente: propuesta FESVIAL a partir del marco IV EISST y experiencia de cartas de adhesión en seguridad vial.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D331ABE-AA50-DD4A-6428-EED14E7EF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376" y="3383280"/>
            <a:ext cx="2021247" cy="11375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685800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880" b="1" i="0">
                <a:solidFill>
                  <a:srgbClr val="BE1923"/>
                </a:solidFill>
                <a:latin typeface="Calibri"/>
              </a:rPr>
              <a:t>CONTENIDO POSIBLE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11480"/>
            <a:ext cx="7498079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300" b="1" i="0">
                <a:solidFill>
                  <a:srgbClr val="0070C0"/>
                </a:solidFill>
                <a:latin typeface="Calibri"/>
              </a:rPr>
              <a:t>Arquitectura mínima de la Carta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68680"/>
            <a:ext cx="2743200" cy="22860"/>
          </a:xfrm>
          <a:prstGeom prst="rect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" name="TextBox 4"/>
          <p:cNvSpPr txBox="1"/>
          <p:nvPr/>
        </p:nvSpPr>
        <p:spPr>
          <a:xfrm>
            <a:off x="566928" y="987552"/>
            <a:ext cx="786384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2D2D2D"/>
                </a:solidFill>
                <a:latin typeface="Calibri"/>
              </a:rPr>
              <a:t>Debe ser sencilla para entrar, pero exigente para generar valor. Nada de “adhesión y foto”: compromiso, datos y mejora.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965960"/>
            <a:ext cx="530352" cy="53035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51760"/>
            <a:ext cx="1188720" cy="6832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400" b="1" i="0">
                <a:solidFill>
                  <a:srgbClr val="2D2D2D"/>
                </a:solidFill>
                <a:latin typeface="Calibri"/>
              </a:rPr>
              <a:t>Adhesión empresarial voluntaria</a:t>
            </a:r>
          </a:p>
        </p:txBody>
      </p:sp>
      <p:sp>
        <p:nvSpPr>
          <p:cNvPr id="8" name="Oval 7"/>
          <p:cNvSpPr/>
          <p:nvPr/>
        </p:nvSpPr>
        <p:spPr>
          <a:xfrm>
            <a:off x="2423160" y="1965960"/>
            <a:ext cx="530352" cy="53035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3120" y="2651760"/>
            <a:ext cx="118872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400" b="1" i="0">
                <a:solidFill>
                  <a:srgbClr val="2D2D2D"/>
                </a:solidFill>
                <a:latin typeface="Calibri"/>
              </a:rPr>
              <a:t>Decálogo de compromisos</a:t>
            </a:r>
          </a:p>
        </p:txBody>
      </p:sp>
      <p:sp>
        <p:nvSpPr>
          <p:cNvPr id="10" name="Oval 9"/>
          <p:cNvSpPr/>
          <p:nvPr/>
        </p:nvSpPr>
        <p:spPr>
          <a:xfrm>
            <a:off x="4023360" y="1965960"/>
            <a:ext cx="530352" cy="53035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118872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400" b="1" i="0">
                <a:solidFill>
                  <a:srgbClr val="2D2D2D"/>
                </a:solidFill>
                <a:latin typeface="Calibri"/>
              </a:rPr>
              <a:t>Autodiagnóstico y plan básico</a:t>
            </a:r>
          </a:p>
        </p:txBody>
      </p:sp>
      <p:sp>
        <p:nvSpPr>
          <p:cNvPr id="12" name="Oval 11"/>
          <p:cNvSpPr/>
          <p:nvPr/>
        </p:nvSpPr>
        <p:spPr>
          <a:xfrm>
            <a:off x="5623560" y="1965960"/>
            <a:ext cx="530352" cy="53035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0" y="2651760"/>
            <a:ext cx="1188720" cy="6832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400" b="1" i="0">
                <a:solidFill>
                  <a:srgbClr val="2D2D2D"/>
                </a:solidFill>
                <a:latin typeface="Calibri"/>
              </a:rPr>
              <a:t>Indicadores mínimos comunes</a:t>
            </a:r>
          </a:p>
        </p:txBody>
      </p:sp>
      <p:sp>
        <p:nvSpPr>
          <p:cNvPr id="14" name="Oval 13"/>
          <p:cNvSpPr/>
          <p:nvPr/>
        </p:nvSpPr>
        <p:spPr>
          <a:xfrm>
            <a:off x="7223760" y="1965960"/>
            <a:ext cx="530352" cy="530352"/>
          </a:xfrm>
          <a:prstGeom prst="ellipse">
            <a:avLst/>
          </a:prstGeom>
          <a:solidFill>
            <a:srgbClr val="BE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3720" y="2651760"/>
            <a:ext cx="1188720" cy="8987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400" b="1" i="0">
                <a:solidFill>
                  <a:srgbClr val="2D2D2D"/>
                </a:solidFill>
                <a:latin typeface="Calibri"/>
              </a:rPr>
              <a:t>Buenas prácticas y reconocimiento OISS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9143" y="3703320"/>
            <a:ext cx="8389257" cy="566928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2000" b="1" dirty="0" err="1">
                <a:solidFill>
                  <a:srgbClr val="0070C0"/>
                </a:solidFill>
                <a:latin typeface="Calibri"/>
              </a:rPr>
              <a:t>Indicadores</a:t>
            </a:r>
            <a:r>
              <a:rPr sz="20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0070C0"/>
                </a:solidFill>
                <a:latin typeface="Calibri"/>
              </a:rPr>
              <a:t>orientativos</a:t>
            </a:r>
            <a:endParaRPr sz="2000" b="1" dirty="0">
              <a:solidFill>
                <a:srgbClr val="0070C0"/>
              </a:solidFill>
              <a:latin typeface="Calibri"/>
            </a:endParaRPr>
          </a:p>
          <a:p>
            <a:pPr>
              <a:spcBef>
                <a:spcPts val="400"/>
              </a:spcBef>
            </a:pPr>
            <a:r>
              <a:rPr sz="1400" dirty="0" err="1">
                <a:solidFill>
                  <a:srgbClr val="2D2D2D"/>
                </a:solidFill>
                <a:latin typeface="Calibri"/>
              </a:rPr>
              <a:t>Exposición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vial ·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siniestros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e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incidentes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·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formación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·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flota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·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fatiga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·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cumplimiento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del plan ·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acciones</a:t>
            </a:r>
            <a:r>
              <a:rPr sz="1400" dirty="0">
                <a:solidFill>
                  <a:srgbClr val="2D2D2D"/>
                </a:solidFill>
                <a:latin typeface="Calibri"/>
              </a:rPr>
              <a:t> </a:t>
            </a:r>
            <a:r>
              <a:rPr sz="1400" dirty="0" err="1">
                <a:solidFill>
                  <a:srgbClr val="2D2D2D"/>
                </a:solidFill>
                <a:latin typeface="Calibri"/>
              </a:rPr>
              <a:t>correctoras</a:t>
            </a:r>
            <a:endParaRPr sz="1400" dirty="0">
              <a:solidFill>
                <a:srgbClr val="2D2D2D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6928" y="4709160"/>
            <a:ext cx="662940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000" b="0" i="1">
                <a:solidFill>
                  <a:srgbClr val="5B5B5B"/>
                </a:solidFill>
                <a:latin typeface="Calibri"/>
              </a:rPr>
              <a:t>Fuente: propuesta técnica basada en metas B5.1-B5.12 y criterios de seguimiento de la IV EISST.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01168"/>
            <a:ext cx="685800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880" b="1" i="0">
                <a:solidFill>
                  <a:srgbClr val="BE1923"/>
                </a:solidFill>
                <a:latin typeface="Calibri"/>
              </a:rPr>
              <a:t>PRÓXIMO PASO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11480"/>
            <a:ext cx="7498079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300" b="1" i="0">
                <a:solidFill>
                  <a:srgbClr val="0070C0"/>
                </a:solidFill>
                <a:latin typeface="Calibri"/>
              </a:rPr>
              <a:t>Hoja de ruta posible con la OISS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68680"/>
            <a:ext cx="2743200" cy="22860"/>
          </a:xfrm>
          <a:prstGeom prst="rect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987552"/>
            <a:ext cx="7498079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700" b="1" i="0">
                <a:solidFill>
                  <a:srgbClr val="2D2D2D"/>
                </a:solidFill>
                <a:latin typeface="Calibri"/>
              </a:rPr>
              <a:t>La propuesta debe plantearse como proceso colaborativo, técnico y gradual.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828800"/>
            <a:ext cx="1664208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Calibri"/>
              </a:rPr>
              <a:t>1. Diseño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2D2D2D"/>
                </a:solidFill>
                <a:latin typeface="Calibri"/>
              </a:rPr>
              <a:t>Grupo técnico OISS-FESVIAL y aliados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331720" y="2267712"/>
            <a:ext cx="384048" cy="201168"/>
          </a:xfrm>
          <a:prstGeom prst="rightArrow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ounded Rectangle 7"/>
          <p:cNvSpPr/>
          <p:nvPr/>
        </p:nvSpPr>
        <p:spPr>
          <a:xfrm>
            <a:off x="2770632" y="1828800"/>
            <a:ext cx="1664208" cy="1115568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Calibri"/>
              </a:rPr>
              <a:t>2. Piloto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2D2D2D"/>
                </a:solidFill>
                <a:latin typeface="Calibri"/>
              </a:rPr>
              <a:t>Empresas tractoras y sectores prioritarios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389120" y="2267712"/>
            <a:ext cx="384048" cy="201168"/>
          </a:xfrm>
          <a:prstGeom prst="rightArrow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Rounded Rectangle 9"/>
          <p:cNvSpPr/>
          <p:nvPr/>
        </p:nvSpPr>
        <p:spPr>
          <a:xfrm>
            <a:off x="4828032" y="1828800"/>
            <a:ext cx="1664208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Calibri"/>
              </a:rPr>
              <a:t>3. Lanzamiento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2D2D2D"/>
                </a:solidFill>
                <a:latin typeface="Calibri"/>
              </a:rPr>
              <a:t>Adhesión, repositorio y formación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446520" y="2267712"/>
            <a:ext cx="384048" cy="201168"/>
          </a:xfrm>
          <a:prstGeom prst="rightArrow">
            <a:avLst/>
          </a:prstGeom>
          <a:solidFill>
            <a:srgbClr val="23B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ounded Rectangle 11"/>
          <p:cNvSpPr/>
          <p:nvPr/>
        </p:nvSpPr>
        <p:spPr>
          <a:xfrm>
            <a:off x="6885432" y="1828800"/>
            <a:ext cx="1664208" cy="1115568"/>
          </a:xfrm>
          <a:prstGeom prst="roundRect">
            <a:avLst/>
          </a:prstGeom>
          <a:solidFill>
            <a:srgbClr val="EEF9FC"/>
          </a:solidFill>
          <a:ln w="12700">
            <a:solidFill>
              <a:srgbClr val="23B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91440" rIns="118872" bIns="73152" rtlCol="0" anchor="ctr"/>
          <a:lstStyle/>
          <a:p>
            <a:pPr algn="ctr"/>
            <a:r>
              <a:rPr sz="1600" b="1">
                <a:solidFill>
                  <a:srgbClr val="0070C0"/>
                </a:solidFill>
                <a:latin typeface="Calibri"/>
              </a:rPr>
              <a:t>4. Evaluación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2D2D2D"/>
                </a:solidFill>
                <a:latin typeface="Calibri"/>
              </a:rPr>
              <a:t>Indicadores, casos y reconocimiento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840480"/>
            <a:ext cx="7589520" cy="65248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es-ES" sz="2000" b="1" i="0" dirty="0">
                <a:solidFill>
                  <a:srgbClr val="0070C0"/>
                </a:solidFill>
                <a:latin typeface="Calibri"/>
              </a:rPr>
              <a:t>L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a Carta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puede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ser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una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herramienta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de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implementación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empresarial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de la IV EISST, no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una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 norma </a:t>
            </a:r>
            <a:r>
              <a:rPr sz="2000" b="1" i="0" dirty="0" err="1">
                <a:solidFill>
                  <a:srgbClr val="0070C0"/>
                </a:solidFill>
                <a:latin typeface="Calibri"/>
              </a:rPr>
              <a:t>paralela</a:t>
            </a:r>
            <a:r>
              <a:rPr sz="2000" b="1" i="0" dirty="0">
                <a:solidFill>
                  <a:srgbClr val="0070C0"/>
                </a:solidFill>
                <a:latin typeface="Calibri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709160"/>
            <a:ext cx="66294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580" b="0" i="1">
                <a:solidFill>
                  <a:srgbClr val="5B5B5B"/>
                </a:solidFill>
                <a:latin typeface="Calibri"/>
              </a:rPr>
              <a:t>Fuente: propuesta FESVIAL; borrador IV EISST 2026-2030, criterios de implementación y seguimiento.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182880"/>
            <a:ext cx="7955279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660" b="1" i="0">
                <a:solidFill>
                  <a:srgbClr val="595959"/>
                </a:solidFill>
                <a:latin typeface="Arial"/>
              </a:defRPr>
            </a:pPr>
            <a:r>
              <a:t>RESUMEN Y 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11480"/>
            <a:ext cx="80467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800" b="1" i="0">
                <a:solidFill>
                  <a:srgbClr val="0070C0"/>
                </a:solidFill>
                <a:latin typeface="Arial"/>
              </a:defRPr>
            </a:pPr>
            <a:r>
              <a:t>De la evidencia a la acción empresarial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850392"/>
            <a:ext cx="2788920" cy="274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941832"/>
            <a:ext cx="813816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 i="0">
                <a:solidFill>
                  <a:srgbClr val="595959"/>
                </a:solidFill>
                <a:latin typeface="Arial"/>
              </a:defRPr>
            </a:pPr>
            <a:r>
              <a:t>La seguridad vial laboral ya tiene diagnóstico, argumento económico, medición y marco estratégico.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207008"/>
            <a:ext cx="7818120" cy="548640"/>
          </a:xfrm>
          <a:prstGeom prst="roundRect">
            <a:avLst/>
          </a:prstGeom>
          <a:solidFill>
            <a:srgbClr val="EBF7FC"/>
          </a:solidFill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>
              <a:defRPr sz="1019" b="1" i="0">
                <a:solidFill>
                  <a:srgbClr val="1F4E79"/>
                </a:solidFill>
                <a:latin typeface="Arial"/>
              </a:defRPr>
            </a:pPr>
            <a:r>
              <a:t>Conclusión central: la movilidad segura laboral debe pasar de riesgo periférico a inversión estratégica de empresa, prevención y protección social.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88920" y="2560320"/>
            <a:ext cx="612648" cy="0"/>
          </a:xfrm>
          <a:prstGeom prst="line">
            <a:avLst/>
          </a:prstGeom>
          <a:ln w="12700">
            <a:solidFill>
              <a:srgbClr val="B9B9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532120" y="2560320"/>
            <a:ext cx="612648" cy="0"/>
          </a:xfrm>
          <a:prstGeom prst="line">
            <a:avLst/>
          </a:prstGeom>
          <a:ln w="12700">
            <a:solidFill>
              <a:srgbClr val="B9B9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901952" y="2871216"/>
            <a:ext cx="566928" cy="256032"/>
          </a:xfrm>
          <a:prstGeom prst="line">
            <a:avLst/>
          </a:prstGeom>
          <a:ln w="12700">
            <a:solidFill>
              <a:srgbClr val="B9B9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6181344" y="2871216"/>
            <a:ext cx="557784" cy="256032"/>
          </a:xfrm>
          <a:prstGeom prst="line">
            <a:avLst/>
          </a:prstGeom>
          <a:ln w="12700">
            <a:solidFill>
              <a:srgbClr val="B9B9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58368" y="1993392"/>
            <a:ext cx="2331720" cy="804672"/>
          </a:xfrm>
          <a:prstGeom prst="roundRect">
            <a:avLst/>
          </a:prstGeom>
          <a:solidFill>
            <a:srgbClr val="DDF2FB"/>
          </a:solidFill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68096" y="2130552"/>
            <a:ext cx="310896" cy="31089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 sz="850" b="1" i="0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" y="2112264"/>
            <a:ext cx="1700784" cy="173736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890" b="1" i="0">
                <a:solidFill>
                  <a:srgbClr val="0070C0"/>
                </a:solidFill>
                <a:latin typeface="Arial"/>
              </a:defRPr>
            </a:pPr>
            <a:r>
              <a:t>Magnitud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2322576"/>
            <a:ext cx="1700784" cy="36576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640" b="0" i="0">
                <a:solidFill>
                  <a:srgbClr val="595959"/>
                </a:solidFill>
                <a:latin typeface="Arial"/>
              </a:defRPr>
            </a:pPr>
            <a:r>
              <a:t>La siniestralidad vial laboral es relevante y todavía insuficientemente visible en los sistemas de datos.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01568" y="1993392"/>
            <a:ext cx="2331720" cy="804672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3511296" y="2130552"/>
            <a:ext cx="310896" cy="310896"/>
          </a:xfrm>
          <a:prstGeom prst="ellipse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 sz="850" b="1" i="0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77056" y="2112264"/>
            <a:ext cx="1700784" cy="173736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890" b="1" i="0">
                <a:solidFill>
                  <a:srgbClr val="70AD47"/>
                </a:solidFill>
                <a:latin typeface="Arial"/>
              </a:defRPr>
            </a:pPr>
            <a:r>
              <a:t>Inversión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77056" y="2322576"/>
            <a:ext cx="1700784" cy="36576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640" b="0" i="0">
                <a:solidFill>
                  <a:srgbClr val="595959"/>
                </a:solidFill>
                <a:latin typeface="Arial"/>
              </a:defRPr>
            </a:pPr>
            <a:r>
              <a:t>Prevenir reduce bajas, costes, interrupciones operativas y pérdida de capacidad productiva.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44768" y="1993392"/>
            <a:ext cx="2331720" cy="80467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254496" y="2130552"/>
            <a:ext cx="310896" cy="310896"/>
          </a:xfrm>
          <a:prstGeom prst="ellipse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 sz="850" b="1" i="0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0256" y="2112264"/>
            <a:ext cx="1700784" cy="173736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890" b="1" i="0">
                <a:solidFill>
                  <a:srgbClr val="ED7D31"/>
                </a:solidFill>
                <a:latin typeface="Arial"/>
              </a:defRPr>
            </a:pPr>
            <a:r>
              <a:t>Medición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0256" y="2322576"/>
            <a:ext cx="1700784" cy="36576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640" b="0" i="0">
                <a:solidFill>
                  <a:srgbClr val="595959"/>
                </a:solidFill>
                <a:latin typeface="Arial"/>
              </a:defRPr>
            </a:pPr>
            <a:r>
              <a:t>El IIMS y el indicador laboral ayudan a convertir brechas en prioridades de mejora.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10512" y="3127248"/>
            <a:ext cx="2331720" cy="804672"/>
          </a:xfrm>
          <a:prstGeom prst="roundRect">
            <a:avLst/>
          </a:prstGeom>
          <a:solidFill>
            <a:srgbClr val="E6DEF0"/>
          </a:solidFill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920240" y="3264408"/>
            <a:ext cx="310896" cy="310896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 sz="850" b="1" i="0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3246120"/>
            <a:ext cx="1700784" cy="173736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890" b="1" i="0">
                <a:solidFill>
                  <a:srgbClr val="7030A0"/>
                </a:solidFill>
                <a:latin typeface="Arial"/>
              </a:defRPr>
            </a:pPr>
            <a:r>
              <a:t>Estrategia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0" y="3456432"/>
            <a:ext cx="1700784" cy="36576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640" b="0" i="0">
                <a:solidFill>
                  <a:srgbClr val="595959"/>
                </a:solidFill>
                <a:latin typeface="Arial"/>
              </a:defRPr>
            </a:pPr>
            <a:r>
              <a:t>La IV EISST incorpora la seguridad vial laboral como objetivo propio y eje transversal.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90288" y="3127248"/>
            <a:ext cx="2331720" cy="804672"/>
          </a:xfrm>
          <a:prstGeom prst="roundRect">
            <a:avLst/>
          </a:prstGeom>
          <a:solidFill>
            <a:srgbClr val="F2DCDB"/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4700016" y="3264408"/>
            <a:ext cx="310896" cy="31089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 sz="850" b="1" i="0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65775" y="3246120"/>
            <a:ext cx="1700784" cy="173736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890" b="1" i="0">
                <a:solidFill>
                  <a:srgbClr val="C00000"/>
                </a:solidFill>
                <a:latin typeface="Arial"/>
              </a:defRPr>
            </a:pPr>
            <a:r>
              <a:t>Carta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65775" y="3456432"/>
            <a:ext cx="1700784" cy="36576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640" b="0" i="0">
                <a:solidFill>
                  <a:srgbClr val="595959"/>
                </a:solidFill>
                <a:latin typeface="Arial"/>
              </a:defRPr>
            </a:pPr>
            <a:r>
              <a:t>Una Carta Iberoamericana puede activar compromisos empresariales voluntarios y verificables.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6384" y="4187952"/>
            <a:ext cx="7589520" cy="310896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>
              <a:defRPr sz="860" b="1" i="0">
                <a:solidFill>
                  <a:srgbClr val="1F4E79"/>
                </a:solidFill>
                <a:latin typeface="Arial"/>
              </a:defRPr>
            </a:pPr>
            <a:r>
              <a:t>Próximo paso: abrir una línea de trabajo con la OISS para diseñar la Carta con empresas, países y agentes sociales.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4690872"/>
            <a:ext cx="804672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480" b="0" i="0">
                <a:solidFill>
                  <a:srgbClr val="595959"/>
                </a:solidFill>
                <a:latin typeface="Arial"/>
              </a:defRPr>
            </a:pPr>
            <a:r>
              <a:t>Fuente: Elaboración propia a partir de IV EISST 2026-2030, IIMS e Indicador de Seguridad Vial Laboral.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0" dirty="0">
                <a:solidFill>
                  <a:srgbClr val="23B2D2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0120" y="3474720"/>
            <a:ext cx="7223760" cy="201168"/>
          </a:xfrm>
          <a:prstGeom prst="rect">
            <a:avLst/>
          </a:prstGeom>
          <a:noFill/>
        </p:spPr>
        <p:txBody>
          <a:bodyPr wrap="square" anchor="ctr">
            <a:normAutofit fontScale="92500" lnSpcReduction="20000"/>
          </a:bodyPr>
          <a:lstStyle/>
          <a:p>
            <a:pPr algn="ctr"/>
            <a:r>
              <a:rPr sz="850" b="1">
                <a:solidFill>
                  <a:srgbClr val="005385"/>
                </a:solidFill>
                <a:latin typeface="Aptos"/>
              </a:rPr>
              <a:t>Invertir en seguridad vial laboral es recuperar esperanza, productividad y competitividad desde el mundo del trabajo.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71800" y="4590288"/>
            <a:ext cx="3200400" cy="201168"/>
          </a:xfrm>
          <a:prstGeom prst="rect">
            <a:avLst/>
          </a:prstGeom>
          <a:noFill/>
        </p:spPr>
        <p:txBody>
          <a:bodyPr wrap="square" anchor="ctr">
            <a:normAutofit fontScale="92500" lnSpcReduction="20000"/>
          </a:bodyPr>
          <a:lstStyle/>
          <a:p>
            <a:pPr algn="ctr"/>
            <a:r>
              <a:rPr sz="850" b="0">
                <a:solidFill>
                  <a:srgbClr val="5A5A5A"/>
                </a:solidFill>
                <a:latin typeface="Aptos"/>
              </a:rPr>
              <a:t>J. Ignacio Lijarcio Cárcel · FESVIAL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1836</TotalTime>
  <Words>1656</Words>
  <Application>Microsoft Office PowerPoint</Application>
  <PresentationFormat>Presentación en pantalla (16:9)</PresentationFormat>
  <Paragraphs>241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Aptos</vt:lpstr>
      <vt:lpstr>Arial</vt:lpstr>
      <vt:lpstr>Arial Black</vt:lpstr>
      <vt:lpstr>Arial Narrow</vt:lpstr>
      <vt:lpstr>Calibri</vt:lpstr>
      <vt:lpstr>1_Tema de Office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Salud vial laboral: oportunidades para impulsar desplazamientos seguros</dc:title>
  <dc:subject>PREVENCIA 2026 - Propuesta de Carta Iberoamericana de Seguridad Vial Laboral para Empresas</dc:subject>
  <dc:creator>J. Ignacio Lijarcio Cárcel / FESVIAL</dc:creator>
  <dc:description>Borrador de presentación generado a partir de la plantilla PREVENCIA 2026 y el borrador de la IV EISST 2026-2030.</dc:description>
  <cp:lastModifiedBy>Jose Ignacio Lijarcio Cárcel</cp:lastModifiedBy>
  <cp:revision>84</cp:revision>
  <dcterms:created xsi:type="dcterms:W3CDTF">2021-01-28T13:16:50Z</dcterms:created>
  <dcterms:modified xsi:type="dcterms:W3CDTF">2026-06-15T12:53:35Z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